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5"/>
  </p:sldMasterIdLst>
  <p:notesMasterIdLst>
    <p:notesMasterId r:id="rId37"/>
  </p:notesMasterIdLst>
  <p:handoutMasterIdLst>
    <p:handoutMasterId r:id="rId38"/>
  </p:handoutMasterIdLst>
  <p:sldIdLst>
    <p:sldId id="256" r:id="rId6"/>
    <p:sldId id="257" r:id="rId7"/>
    <p:sldId id="258" r:id="rId8"/>
    <p:sldId id="259" r:id="rId9"/>
    <p:sldId id="400" r:id="rId10"/>
    <p:sldId id="260" r:id="rId11"/>
    <p:sldId id="386" r:id="rId12"/>
    <p:sldId id="405" r:id="rId13"/>
    <p:sldId id="401" r:id="rId14"/>
    <p:sldId id="387" r:id="rId15"/>
    <p:sldId id="388" r:id="rId16"/>
    <p:sldId id="402" r:id="rId17"/>
    <p:sldId id="392" r:id="rId18"/>
    <p:sldId id="393" r:id="rId19"/>
    <p:sldId id="394" r:id="rId20"/>
    <p:sldId id="397" r:id="rId21"/>
    <p:sldId id="396" r:id="rId22"/>
    <p:sldId id="403" r:id="rId23"/>
    <p:sldId id="264" r:id="rId24"/>
    <p:sldId id="390" r:id="rId25"/>
    <p:sldId id="389" r:id="rId26"/>
    <p:sldId id="262" r:id="rId27"/>
    <p:sldId id="261" r:id="rId28"/>
    <p:sldId id="263" r:id="rId29"/>
    <p:sldId id="385" r:id="rId30"/>
    <p:sldId id="266" r:id="rId31"/>
    <p:sldId id="404" r:id="rId32"/>
    <p:sldId id="395" r:id="rId33"/>
    <p:sldId id="398" r:id="rId34"/>
    <p:sldId id="391" r:id="rId35"/>
    <p:sldId id="39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346D25-1468-44D6-9981-08AC4847282D}">
          <p14:sldIdLst>
            <p14:sldId id="256"/>
            <p14:sldId id="257"/>
            <p14:sldId id="258"/>
            <p14:sldId id="259"/>
            <p14:sldId id="400"/>
            <p14:sldId id="260"/>
            <p14:sldId id="386"/>
            <p14:sldId id="405"/>
            <p14:sldId id="401"/>
            <p14:sldId id="387"/>
            <p14:sldId id="388"/>
            <p14:sldId id="402"/>
            <p14:sldId id="392"/>
            <p14:sldId id="393"/>
            <p14:sldId id="394"/>
            <p14:sldId id="397"/>
            <p14:sldId id="396"/>
            <p14:sldId id="403"/>
            <p14:sldId id="264"/>
            <p14:sldId id="390"/>
            <p14:sldId id="389"/>
            <p14:sldId id="262"/>
            <p14:sldId id="261"/>
            <p14:sldId id="263"/>
            <p14:sldId id="385"/>
            <p14:sldId id="266"/>
            <p14:sldId id="404"/>
            <p14:sldId id="395"/>
            <p14:sldId id="398"/>
            <p14:sldId id="391"/>
            <p14:sldId id="39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4B52"/>
    <a:srgbClr val="E1E1E1"/>
    <a:srgbClr val="5E8AB4"/>
    <a:srgbClr val="333F48"/>
    <a:srgbClr val="F89D22"/>
    <a:srgbClr val="A2AAAD"/>
    <a:srgbClr val="FFFFFF"/>
    <a:srgbClr val="D4DBE3"/>
    <a:srgbClr val="FFA122"/>
    <a:srgbClr val="326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25" autoAdjust="0"/>
    <p:restoredTop sz="86968" autoAdjust="0"/>
  </p:normalViewPr>
  <p:slideViewPr>
    <p:cSldViewPr snapToGrid="0">
      <p:cViewPr varScale="1">
        <p:scale>
          <a:sx n="157" d="100"/>
          <a:sy n="157" d="100"/>
        </p:scale>
        <p:origin x="7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2388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presProps" Target="pres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48C8F-14BA-470F-8973-223083FED210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3EC007-E8A5-4F1F-9410-81D3A43E53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192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BF30C6-08A2-41AF-8AE3-DE4DA6424B29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87DF25-FAD9-40E3-B683-F00F539DB2B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16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gilethought.com/" TargetMode="External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www.linkedin.com/company/AgileThought" TargetMode="External"/><Relationship Id="rId4" Type="http://schemas.openxmlformats.org/officeDocument/2006/relationships/hyperlink" Target="mailto:sales@agilethought.com" TargetMode="Externa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444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7077694" y="262784"/>
            <a:ext cx="5114306" cy="6428962"/>
          </a:xfrm>
          <a:prstGeom prst="rect">
            <a:avLst/>
          </a:prstGeom>
          <a:solidFill>
            <a:srgbClr val="444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7940842" y="5713"/>
            <a:ext cx="4243441" cy="685228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3872 w 10000"/>
              <a:gd name="connsiteY0" fmla="*/ 19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0 w 10000"/>
              <a:gd name="connsiteY3" fmla="*/ 10000 h 10000"/>
              <a:gd name="connsiteX4" fmla="*/ 3872 w 10000"/>
              <a:gd name="connsiteY4" fmla="*/ 19 h 10000"/>
              <a:gd name="connsiteX0" fmla="*/ 3872 w 10000"/>
              <a:gd name="connsiteY0" fmla="*/ 19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3872 w 10000"/>
              <a:gd name="connsiteY4" fmla="*/ 19 h 10000"/>
              <a:gd name="connsiteX0" fmla="*/ 3872 w 10000"/>
              <a:gd name="connsiteY0" fmla="*/ 0 h 9981"/>
              <a:gd name="connsiteX1" fmla="*/ 10000 w 10000"/>
              <a:gd name="connsiteY1" fmla="*/ 0 h 9981"/>
              <a:gd name="connsiteX2" fmla="*/ 9975 w 10000"/>
              <a:gd name="connsiteY2" fmla="*/ 9981 h 9981"/>
              <a:gd name="connsiteX3" fmla="*/ 0 w 10000"/>
              <a:gd name="connsiteY3" fmla="*/ 9981 h 9981"/>
              <a:gd name="connsiteX4" fmla="*/ 3872 w 10000"/>
              <a:gd name="connsiteY4" fmla="*/ 0 h 9981"/>
              <a:gd name="connsiteX0" fmla="*/ 2077 w 10000"/>
              <a:gd name="connsiteY0" fmla="*/ 0 h 10019"/>
              <a:gd name="connsiteX1" fmla="*/ 10000 w 10000"/>
              <a:gd name="connsiteY1" fmla="*/ 19 h 10019"/>
              <a:gd name="connsiteX2" fmla="*/ 9975 w 10000"/>
              <a:gd name="connsiteY2" fmla="*/ 10019 h 10019"/>
              <a:gd name="connsiteX3" fmla="*/ 0 w 10000"/>
              <a:gd name="connsiteY3" fmla="*/ 10019 h 10019"/>
              <a:gd name="connsiteX4" fmla="*/ 2077 w 10000"/>
              <a:gd name="connsiteY4" fmla="*/ 0 h 10019"/>
              <a:gd name="connsiteX0" fmla="*/ 2077 w 10000"/>
              <a:gd name="connsiteY0" fmla="*/ 0 h 10019"/>
              <a:gd name="connsiteX1" fmla="*/ 10000 w 10000"/>
              <a:gd name="connsiteY1" fmla="*/ 0 h 10019"/>
              <a:gd name="connsiteX2" fmla="*/ 9975 w 10000"/>
              <a:gd name="connsiteY2" fmla="*/ 10019 h 10019"/>
              <a:gd name="connsiteX3" fmla="*/ 0 w 10000"/>
              <a:gd name="connsiteY3" fmla="*/ 10019 h 10019"/>
              <a:gd name="connsiteX4" fmla="*/ 2077 w 10000"/>
              <a:gd name="connsiteY4" fmla="*/ 0 h 10019"/>
              <a:gd name="connsiteX0" fmla="*/ 2000 w 9923"/>
              <a:gd name="connsiteY0" fmla="*/ 0 h 10019"/>
              <a:gd name="connsiteX1" fmla="*/ 9923 w 9923"/>
              <a:gd name="connsiteY1" fmla="*/ 0 h 10019"/>
              <a:gd name="connsiteX2" fmla="*/ 9898 w 9923"/>
              <a:gd name="connsiteY2" fmla="*/ 10019 h 10019"/>
              <a:gd name="connsiteX3" fmla="*/ 0 w 9923"/>
              <a:gd name="connsiteY3" fmla="*/ 10019 h 10019"/>
              <a:gd name="connsiteX4" fmla="*/ 2000 w 9923"/>
              <a:gd name="connsiteY4" fmla="*/ 0 h 10019"/>
              <a:gd name="connsiteX0" fmla="*/ 1962 w 10000"/>
              <a:gd name="connsiteY0" fmla="*/ 17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17 h 10000"/>
              <a:gd name="connsiteX0" fmla="*/ 1962 w 10000"/>
              <a:gd name="connsiteY0" fmla="*/ 0 h 9983"/>
              <a:gd name="connsiteX1" fmla="*/ 10000 w 10000"/>
              <a:gd name="connsiteY1" fmla="*/ 34 h 9983"/>
              <a:gd name="connsiteX2" fmla="*/ 9975 w 10000"/>
              <a:gd name="connsiteY2" fmla="*/ 9983 h 9983"/>
              <a:gd name="connsiteX3" fmla="*/ 0 w 10000"/>
              <a:gd name="connsiteY3" fmla="*/ 9983 h 9983"/>
              <a:gd name="connsiteX4" fmla="*/ 1962 w 10000"/>
              <a:gd name="connsiteY4" fmla="*/ 0 h 9983"/>
              <a:gd name="connsiteX0" fmla="*/ 1962 w 10000"/>
              <a:gd name="connsiteY0" fmla="*/ 0 h 10000"/>
              <a:gd name="connsiteX1" fmla="*/ 10000 w 10000"/>
              <a:gd name="connsiteY1" fmla="*/ 17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6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23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0 h 10000"/>
              <a:gd name="connsiteX2" fmla="*/ 9990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85 w 10023"/>
              <a:gd name="connsiteY0" fmla="*/ 0 h 10011"/>
              <a:gd name="connsiteX1" fmla="*/ 10023 w 10023"/>
              <a:gd name="connsiteY1" fmla="*/ 0 h 10011"/>
              <a:gd name="connsiteX2" fmla="*/ 10013 w 10023"/>
              <a:gd name="connsiteY2" fmla="*/ 10000 h 10011"/>
              <a:gd name="connsiteX3" fmla="*/ 0 w 10023"/>
              <a:gd name="connsiteY3" fmla="*/ 10011 h 10011"/>
              <a:gd name="connsiteX4" fmla="*/ 1985 w 10023"/>
              <a:gd name="connsiteY4" fmla="*/ 0 h 10011"/>
              <a:gd name="connsiteX0" fmla="*/ 1985 w 10023"/>
              <a:gd name="connsiteY0" fmla="*/ 0 h 10005"/>
              <a:gd name="connsiteX1" fmla="*/ 10023 w 10023"/>
              <a:gd name="connsiteY1" fmla="*/ 0 h 10005"/>
              <a:gd name="connsiteX2" fmla="*/ 10013 w 10023"/>
              <a:gd name="connsiteY2" fmla="*/ 10000 h 10005"/>
              <a:gd name="connsiteX3" fmla="*/ 0 w 10023"/>
              <a:gd name="connsiteY3" fmla="*/ 10005 h 10005"/>
              <a:gd name="connsiteX4" fmla="*/ 1985 w 10023"/>
              <a:gd name="connsiteY4" fmla="*/ 0 h 10005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00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39"/>
              <a:gd name="connsiteX1" fmla="*/ 10031 w 10031"/>
              <a:gd name="connsiteY1" fmla="*/ 0 h 10039"/>
              <a:gd name="connsiteX2" fmla="*/ 10021 w 10031"/>
              <a:gd name="connsiteY2" fmla="*/ 10039 h 10039"/>
              <a:gd name="connsiteX3" fmla="*/ 0 w 10031"/>
              <a:gd name="connsiteY3" fmla="*/ 10016 h 10039"/>
              <a:gd name="connsiteX4" fmla="*/ 1993 w 10031"/>
              <a:gd name="connsiteY4" fmla="*/ 0 h 10039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6 h 10016"/>
              <a:gd name="connsiteX3" fmla="*/ 0 w 10031"/>
              <a:gd name="connsiteY3" fmla="*/ 10016 h 10016"/>
              <a:gd name="connsiteX4" fmla="*/ 1993 w 10031"/>
              <a:gd name="connsiteY4" fmla="*/ 0 h 1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1" h="10016">
                <a:moveTo>
                  <a:pt x="1993" y="0"/>
                </a:moveTo>
                <a:lnTo>
                  <a:pt x="10031" y="0"/>
                </a:lnTo>
                <a:cubicBezTo>
                  <a:pt x="10023" y="3339"/>
                  <a:pt x="10029" y="6677"/>
                  <a:pt x="10021" y="10016"/>
                </a:cubicBezTo>
                <a:lnTo>
                  <a:pt x="0" y="10016"/>
                </a:lnTo>
                <a:lnTo>
                  <a:pt x="1993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tIns="182880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to Add Picture 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29" y="6056416"/>
            <a:ext cx="2201529" cy="538059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717228" y="1664055"/>
            <a:ext cx="7776838" cy="2560320"/>
          </a:xfrm>
        </p:spPr>
        <p:txBody>
          <a:bodyPr anchor="t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Flowchart: Manual Input 10"/>
          <p:cNvSpPr/>
          <p:nvPr userDrawn="1"/>
        </p:nvSpPr>
        <p:spPr>
          <a:xfrm rot="5400000" flipH="1">
            <a:off x="1478092" y="-1215314"/>
            <a:ext cx="512225" cy="3468416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1044 h 9044"/>
              <a:gd name="connsiteX1" fmla="*/ 10000 w 10000"/>
              <a:gd name="connsiteY1" fmla="*/ 0 h 9044"/>
              <a:gd name="connsiteX2" fmla="*/ 10000 w 10000"/>
              <a:gd name="connsiteY2" fmla="*/ 9044 h 9044"/>
              <a:gd name="connsiteX3" fmla="*/ 0 w 10000"/>
              <a:gd name="connsiteY3" fmla="*/ 9044 h 9044"/>
              <a:gd name="connsiteX4" fmla="*/ 0 w 10000"/>
              <a:gd name="connsiteY4" fmla="*/ 1044 h 9044"/>
              <a:gd name="connsiteX0" fmla="*/ 0 w 10000"/>
              <a:gd name="connsiteY0" fmla="*/ 469 h 9315"/>
              <a:gd name="connsiteX1" fmla="*/ 10000 w 10000"/>
              <a:gd name="connsiteY1" fmla="*/ 0 h 9315"/>
              <a:gd name="connsiteX2" fmla="*/ 10000 w 10000"/>
              <a:gd name="connsiteY2" fmla="*/ 9315 h 9315"/>
              <a:gd name="connsiteX3" fmla="*/ 0 w 10000"/>
              <a:gd name="connsiteY3" fmla="*/ 9315 h 9315"/>
              <a:gd name="connsiteX4" fmla="*/ 0 w 10000"/>
              <a:gd name="connsiteY4" fmla="*/ 469 h 9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9315">
                <a:moveTo>
                  <a:pt x="0" y="469"/>
                </a:moveTo>
                <a:lnTo>
                  <a:pt x="10000" y="0"/>
                </a:lnTo>
                <a:lnTo>
                  <a:pt x="10000" y="9315"/>
                </a:lnTo>
                <a:lnTo>
                  <a:pt x="0" y="9315"/>
                </a:lnTo>
                <a:lnTo>
                  <a:pt x="0" y="469"/>
                </a:lnTo>
                <a:close/>
              </a:path>
            </a:pathLst>
          </a:custGeom>
          <a:solidFill>
            <a:srgbClr val="FFA1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-4741" y="5787189"/>
            <a:ext cx="8089962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5"/>
          <p:cNvSpPr txBox="1">
            <a:spLocks/>
          </p:cNvSpPr>
          <p:nvPr userDrawn="1"/>
        </p:nvSpPr>
        <p:spPr>
          <a:xfrm>
            <a:off x="4429497" y="5450306"/>
            <a:ext cx="3511346" cy="3368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400" spc="400" dirty="0">
                <a:solidFill>
                  <a:srgbClr val="D4DBE3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Presented by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575155" y="5787189"/>
            <a:ext cx="5207000" cy="409575"/>
          </a:xfrm>
        </p:spPr>
        <p:txBody>
          <a:bodyPr>
            <a:noAutofit/>
          </a:bodyPr>
          <a:lstStyle>
            <a:lvl1pPr marL="0" indent="0" algn="r">
              <a:buFontTx/>
              <a:buNone/>
              <a:defRPr sz="2400" spc="150" baseline="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Add Presenter Name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328613" y="263525"/>
            <a:ext cx="2960687" cy="511175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2400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Format Webinar…etc.</a:t>
            </a:r>
          </a:p>
        </p:txBody>
      </p:sp>
    </p:spTree>
    <p:extLst>
      <p:ext uri="{BB962C8B-B14F-4D97-AF65-F5344CB8AC3E}">
        <p14:creationId xmlns:p14="http://schemas.microsoft.com/office/powerpoint/2010/main" val="3390547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 Title Section">
    <p:bg>
      <p:bgPr>
        <a:solidFill>
          <a:srgbClr val="444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>
            <a:off x="0" y="5784351"/>
            <a:ext cx="12192000" cy="0"/>
          </a:xfrm>
          <a:prstGeom prst="line">
            <a:avLst/>
          </a:prstGeom>
          <a:ln>
            <a:solidFill>
              <a:srgbClr val="444B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68643" y="3171824"/>
            <a:ext cx="7936020" cy="703489"/>
          </a:xfrm>
          <a:solidFill>
            <a:srgbClr val="444B52"/>
          </a:solidFill>
        </p:spPr>
        <p:txBody>
          <a:bodyPr>
            <a:noAutofit/>
          </a:bodyPr>
          <a:lstStyle>
            <a:lvl1pPr marL="0" indent="0">
              <a:buFontTx/>
              <a:buNone/>
              <a:defRPr sz="4000" baseline="0">
                <a:solidFill>
                  <a:srgbClr val="E1E1E1"/>
                </a:solidFill>
              </a:defRPr>
            </a:lvl1pPr>
          </a:lstStyle>
          <a:p>
            <a:pPr lvl="0"/>
            <a:r>
              <a:rPr lang="en-US" dirty="0"/>
              <a:t>Sub Title Section | Sub Title Description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5270090"/>
            <a:ext cx="12192000" cy="698091"/>
          </a:xfrm>
          <a:prstGeom prst="rect">
            <a:avLst/>
          </a:prstGeom>
          <a:solidFill>
            <a:srgbClr val="444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9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bg>
      <p:bgPr>
        <a:solidFill>
          <a:srgbClr val="444B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7077694" y="262784"/>
            <a:ext cx="5114306" cy="6428962"/>
          </a:xfrm>
          <a:prstGeom prst="rect">
            <a:avLst/>
          </a:prstGeom>
          <a:solidFill>
            <a:srgbClr val="444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7940842" y="5713"/>
            <a:ext cx="4243441" cy="685228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3872 w 10000"/>
              <a:gd name="connsiteY0" fmla="*/ 19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0 w 10000"/>
              <a:gd name="connsiteY3" fmla="*/ 10000 h 10000"/>
              <a:gd name="connsiteX4" fmla="*/ 3872 w 10000"/>
              <a:gd name="connsiteY4" fmla="*/ 19 h 10000"/>
              <a:gd name="connsiteX0" fmla="*/ 3872 w 10000"/>
              <a:gd name="connsiteY0" fmla="*/ 19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3872 w 10000"/>
              <a:gd name="connsiteY4" fmla="*/ 19 h 10000"/>
              <a:gd name="connsiteX0" fmla="*/ 3872 w 10000"/>
              <a:gd name="connsiteY0" fmla="*/ 0 h 9981"/>
              <a:gd name="connsiteX1" fmla="*/ 10000 w 10000"/>
              <a:gd name="connsiteY1" fmla="*/ 0 h 9981"/>
              <a:gd name="connsiteX2" fmla="*/ 9975 w 10000"/>
              <a:gd name="connsiteY2" fmla="*/ 9981 h 9981"/>
              <a:gd name="connsiteX3" fmla="*/ 0 w 10000"/>
              <a:gd name="connsiteY3" fmla="*/ 9981 h 9981"/>
              <a:gd name="connsiteX4" fmla="*/ 3872 w 10000"/>
              <a:gd name="connsiteY4" fmla="*/ 0 h 9981"/>
              <a:gd name="connsiteX0" fmla="*/ 2077 w 10000"/>
              <a:gd name="connsiteY0" fmla="*/ 0 h 10019"/>
              <a:gd name="connsiteX1" fmla="*/ 10000 w 10000"/>
              <a:gd name="connsiteY1" fmla="*/ 19 h 10019"/>
              <a:gd name="connsiteX2" fmla="*/ 9975 w 10000"/>
              <a:gd name="connsiteY2" fmla="*/ 10019 h 10019"/>
              <a:gd name="connsiteX3" fmla="*/ 0 w 10000"/>
              <a:gd name="connsiteY3" fmla="*/ 10019 h 10019"/>
              <a:gd name="connsiteX4" fmla="*/ 2077 w 10000"/>
              <a:gd name="connsiteY4" fmla="*/ 0 h 10019"/>
              <a:gd name="connsiteX0" fmla="*/ 2077 w 10000"/>
              <a:gd name="connsiteY0" fmla="*/ 0 h 10019"/>
              <a:gd name="connsiteX1" fmla="*/ 10000 w 10000"/>
              <a:gd name="connsiteY1" fmla="*/ 0 h 10019"/>
              <a:gd name="connsiteX2" fmla="*/ 9975 w 10000"/>
              <a:gd name="connsiteY2" fmla="*/ 10019 h 10019"/>
              <a:gd name="connsiteX3" fmla="*/ 0 w 10000"/>
              <a:gd name="connsiteY3" fmla="*/ 10019 h 10019"/>
              <a:gd name="connsiteX4" fmla="*/ 2077 w 10000"/>
              <a:gd name="connsiteY4" fmla="*/ 0 h 10019"/>
              <a:gd name="connsiteX0" fmla="*/ 2000 w 9923"/>
              <a:gd name="connsiteY0" fmla="*/ 0 h 10019"/>
              <a:gd name="connsiteX1" fmla="*/ 9923 w 9923"/>
              <a:gd name="connsiteY1" fmla="*/ 0 h 10019"/>
              <a:gd name="connsiteX2" fmla="*/ 9898 w 9923"/>
              <a:gd name="connsiteY2" fmla="*/ 10019 h 10019"/>
              <a:gd name="connsiteX3" fmla="*/ 0 w 9923"/>
              <a:gd name="connsiteY3" fmla="*/ 10019 h 10019"/>
              <a:gd name="connsiteX4" fmla="*/ 2000 w 9923"/>
              <a:gd name="connsiteY4" fmla="*/ 0 h 10019"/>
              <a:gd name="connsiteX0" fmla="*/ 1962 w 10000"/>
              <a:gd name="connsiteY0" fmla="*/ 17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17 h 10000"/>
              <a:gd name="connsiteX0" fmla="*/ 1962 w 10000"/>
              <a:gd name="connsiteY0" fmla="*/ 0 h 9983"/>
              <a:gd name="connsiteX1" fmla="*/ 10000 w 10000"/>
              <a:gd name="connsiteY1" fmla="*/ 34 h 9983"/>
              <a:gd name="connsiteX2" fmla="*/ 9975 w 10000"/>
              <a:gd name="connsiteY2" fmla="*/ 9983 h 9983"/>
              <a:gd name="connsiteX3" fmla="*/ 0 w 10000"/>
              <a:gd name="connsiteY3" fmla="*/ 9983 h 9983"/>
              <a:gd name="connsiteX4" fmla="*/ 1962 w 10000"/>
              <a:gd name="connsiteY4" fmla="*/ 0 h 9983"/>
              <a:gd name="connsiteX0" fmla="*/ 1962 w 10000"/>
              <a:gd name="connsiteY0" fmla="*/ 0 h 10000"/>
              <a:gd name="connsiteX1" fmla="*/ 10000 w 10000"/>
              <a:gd name="connsiteY1" fmla="*/ 17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6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23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0 h 10000"/>
              <a:gd name="connsiteX2" fmla="*/ 9975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62 w 10000"/>
              <a:gd name="connsiteY0" fmla="*/ 0 h 10000"/>
              <a:gd name="connsiteX1" fmla="*/ 10000 w 10000"/>
              <a:gd name="connsiteY1" fmla="*/ 0 h 10000"/>
              <a:gd name="connsiteX2" fmla="*/ 9990 w 10000"/>
              <a:gd name="connsiteY2" fmla="*/ 10000 h 10000"/>
              <a:gd name="connsiteX3" fmla="*/ 0 w 10000"/>
              <a:gd name="connsiteY3" fmla="*/ 10000 h 10000"/>
              <a:gd name="connsiteX4" fmla="*/ 1962 w 10000"/>
              <a:gd name="connsiteY4" fmla="*/ 0 h 10000"/>
              <a:gd name="connsiteX0" fmla="*/ 1985 w 10023"/>
              <a:gd name="connsiteY0" fmla="*/ 0 h 10011"/>
              <a:gd name="connsiteX1" fmla="*/ 10023 w 10023"/>
              <a:gd name="connsiteY1" fmla="*/ 0 h 10011"/>
              <a:gd name="connsiteX2" fmla="*/ 10013 w 10023"/>
              <a:gd name="connsiteY2" fmla="*/ 10000 h 10011"/>
              <a:gd name="connsiteX3" fmla="*/ 0 w 10023"/>
              <a:gd name="connsiteY3" fmla="*/ 10011 h 10011"/>
              <a:gd name="connsiteX4" fmla="*/ 1985 w 10023"/>
              <a:gd name="connsiteY4" fmla="*/ 0 h 10011"/>
              <a:gd name="connsiteX0" fmla="*/ 1985 w 10023"/>
              <a:gd name="connsiteY0" fmla="*/ 0 h 10005"/>
              <a:gd name="connsiteX1" fmla="*/ 10023 w 10023"/>
              <a:gd name="connsiteY1" fmla="*/ 0 h 10005"/>
              <a:gd name="connsiteX2" fmla="*/ 10013 w 10023"/>
              <a:gd name="connsiteY2" fmla="*/ 10000 h 10005"/>
              <a:gd name="connsiteX3" fmla="*/ 0 w 10023"/>
              <a:gd name="connsiteY3" fmla="*/ 10005 h 10005"/>
              <a:gd name="connsiteX4" fmla="*/ 1985 w 10023"/>
              <a:gd name="connsiteY4" fmla="*/ 0 h 10005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00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1 h 10016"/>
              <a:gd name="connsiteX3" fmla="*/ 0 w 10031"/>
              <a:gd name="connsiteY3" fmla="*/ 10016 h 10016"/>
              <a:gd name="connsiteX4" fmla="*/ 1993 w 10031"/>
              <a:gd name="connsiteY4" fmla="*/ 0 h 10016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39"/>
              <a:gd name="connsiteX1" fmla="*/ 10031 w 10031"/>
              <a:gd name="connsiteY1" fmla="*/ 0 h 10039"/>
              <a:gd name="connsiteX2" fmla="*/ 10021 w 10031"/>
              <a:gd name="connsiteY2" fmla="*/ 10039 h 10039"/>
              <a:gd name="connsiteX3" fmla="*/ 0 w 10031"/>
              <a:gd name="connsiteY3" fmla="*/ 10016 h 10039"/>
              <a:gd name="connsiteX4" fmla="*/ 1993 w 10031"/>
              <a:gd name="connsiteY4" fmla="*/ 0 h 10039"/>
              <a:gd name="connsiteX0" fmla="*/ 1993 w 10031"/>
              <a:gd name="connsiteY0" fmla="*/ 0 h 10022"/>
              <a:gd name="connsiteX1" fmla="*/ 10031 w 10031"/>
              <a:gd name="connsiteY1" fmla="*/ 0 h 10022"/>
              <a:gd name="connsiteX2" fmla="*/ 10021 w 10031"/>
              <a:gd name="connsiteY2" fmla="*/ 10022 h 10022"/>
              <a:gd name="connsiteX3" fmla="*/ 0 w 10031"/>
              <a:gd name="connsiteY3" fmla="*/ 10016 h 10022"/>
              <a:gd name="connsiteX4" fmla="*/ 1993 w 10031"/>
              <a:gd name="connsiteY4" fmla="*/ 0 h 10022"/>
              <a:gd name="connsiteX0" fmla="*/ 1993 w 10031"/>
              <a:gd name="connsiteY0" fmla="*/ 0 h 10016"/>
              <a:gd name="connsiteX1" fmla="*/ 10031 w 10031"/>
              <a:gd name="connsiteY1" fmla="*/ 0 h 10016"/>
              <a:gd name="connsiteX2" fmla="*/ 10021 w 10031"/>
              <a:gd name="connsiteY2" fmla="*/ 10016 h 10016"/>
              <a:gd name="connsiteX3" fmla="*/ 0 w 10031"/>
              <a:gd name="connsiteY3" fmla="*/ 10016 h 10016"/>
              <a:gd name="connsiteX4" fmla="*/ 1993 w 10031"/>
              <a:gd name="connsiteY4" fmla="*/ 0 h 1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1" h="10016">
                <a:moveTo>
                  <a:pt x="1993" y="0"/>
                </a:moveTo>
                <a:lnTo>
                  <a:pt x="10031" y="0"/>
                </a:lnTo>
                <a:cubicBezTo>
                  <a:pt x="10023" y="3339"/>
                  <a:pt x="10029" y="6677"/>
                  <a:pt x="10021" y="10016"/>
                </a:cubicBezTo>
                <a:lnTo>
                  <a:pt x="0" y="10016"/>
                </a:lnTo>
                <a:lnTo>
                  <a:pt x="1993" y="0"/>
                </a:lnTo>
                <a:close/>
              </a:path>
            </a:pathLst>
          </a:custGeom>
          <a:solidFill>
            <a:srgbClr val="E6E6E6"/>
          </a:solidFill>
        </p:spPr>
        <p:txBody>
          <a:bodyPr tIns="182880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to Add Picture 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29" y="6056416"/>
            <a:ext cx="2201529" cy="538059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>
            <a:off x="-4741" y="5787189"/>
            <a:ext cx="8089962" cy="0"/>
          </a:xfrm>
          <a:prstGeom prst="line">
            <a:avLst/>
          </a:prstGeom>
          <a:ln>
            <a:solidFill>
              <a:schemeClr val="tx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7"/>
          <p:cNvSpPr>
            <a:spLocks noGrp="1"/>
          </p:cNvSpPr>
          <p:nvPr>
            <p:ph type="body" sz="quarter" idx="4294967295"/>
          </p:nvPr>
        </p:nvSpPr>
        <p:spPr>
          <a:xfrm>
            <a:off x="790627" y="2012162"/>
            <a:ext cx="6499225" cy="20256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90627" y="1519916"/>
            <a:ext cx="6499225" cy="3746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 algn="l"/>
            <a:r>
              <a:rPr lang="en-US" sz="2000"/>
              <a:t>Click to edit Master text styles</a:t>
            </a:r>
          </a:p>
        </p:txBody>
      </p:sp>
      <p:sp>
        <p:nvSpPr>
          <p:cNvPr id="18" name="Text Placeholder 9"/>
          <p:cNvSpPr txBox="1">
            <a:spLocks/>
          </p:cNvSpPr>
          <p:nvPr userDrawn="1"/>
        </p:nvSpPr>
        <p:spPr>
          <a:xfrm>
            <a:off x="790627" y="4284475"/>
            <a:ext cx="6499225" cy="12334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790575" y="4271963"/>
            <a:ext cx="6499225" cy="12461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989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552" y="6000853"/>
            <a:ext cx="2201529" cy="538059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38200" y="2310606"/>
            <a:ext cx="2260600" cy="2025650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706813" y="2360612"/>
            <a:ext cx="6499225" cy="202565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 typeface="Arial" panose="020B0604020202020204" pitchFamily="34" charset="0"/>
              <a:buNone/>
              <a:tabLst/>
              <a:defRPr u="sng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3706813" y="1838324"/>
            <a:ext cx="6499225" cy="47228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Tx/>
              <a:buNone/>
              <a:tabLst/>
              <a:defRPr sz="2800"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77527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extra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552" y="6000853"/>
            <a:ext cx="2201529" cy="538059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838200" y="2310606"/>
            <a:ext cx="2260600" cy="2025650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706813" y="2310606"/>
            <a:ext cx="6499225" cy="202565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 typeface="Arial" panose="020B0604020202020204" pitchFamily="34" charset="0"/>
              <a:buNone/>
              <a:tabLst/>
              <a:defRPr u="sng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Thank You!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3706813" y="1838325"/>
            <a:ext cx="6499225" cy="374650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  <a:p>
            <a:pPr marL="0" marR="0" lvl="1" indent="0" algn="l" defTabSz="914400" rtl="0" eaLnBrk="1" fontAlgn="auto" latinLnBrk="0" hangingPunct="1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F89D22"/>
              </a:buClr>
              <a:buSzTx/>
              <a:buFontTx/>
              <a:buNone/>
              <a:tabLst/>
              <a:defRPr/>
            </a:pPr>
            <a:r>
              <a:rPr lang="en-US"/>
              <a:t>Second level</a:t>
            </a:r>
          </a:p>
        </p:txBody>
      </p:sp>
      <p:sp>
        <p:nvSpPr>
          <p:cNvPr id="12" name="Text Placeholder 9"/>
          <p:cNvSpPr txBox="1">
            <a:spLocks/>
          </p:cNvSpPr>
          <p:nvPr userDrawn="1"/>
        </p:nvSpPr>
        <p:spPr>
          <a:xfrm>
            <a:off x="3492090" y="4551810"/>
            <a:ext cx="5748337" cy="12334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rgbClr val="F89D2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</a:scheme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3098800" y="4433887"/>
            <a:ext cx="6120605" cy="1289439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3184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 sz="2800"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 sz="2800">
                <a:solidFill>
                  <a:schemeClr val="tx1">
                    <a:lumMod val="50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766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5354535" cy="16002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666272" y="457201"/>
            <a:ext cx="4767775" cy="4891548"/>
          </a:xfrm>
          <a:solidFill>
            <a:schemeClr val="bg1">
              <a:lumMod val="95000"/>
            </a:schemeClr>
          </a:solidFill>
        </p:spPr>
        <p:txBody>
          <a:bodyPr tIns="1005840" anchor="ctr" anchorCtr="0">
            <a:normAutofit/>
          </a:bodyPr>
          <a:lstStyle>
            <a:lvl1pPr marL="0" indent="0" algn="ctr">
              <a:buNone/>
              <a:defRPr sz="1800" baseline="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5354535" cy="329134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284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81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Option 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3388179" cy="6858000"/>
          </a:xfrm>
          <a:prstGeom prst="rect">
            <a:avLst/>
          </a:prstGeom>
          <a:solidFill>
            <a:srgbClr val="444B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99" y="5970676"/>
            <a:ext cx="2325000" cy="568236"/>
          </a:xfrm>
          <a:prstGeom prst="rect">
            <a:avLst/>
          </a:prstGeom>
        </p:spPr>
      </p:pic>
      <p:sp>
        <p:nvSpPr>
          <p:cNvPr id="8" name="Title 6"/>
          <p:cNvSpPr>
            <a:spLocks noGrp="1"/>
          </p:cNvSpPr>
          <p:nvPr>
            <p:ph type="title"/>
          </p:nvPr>
        </p:nvSpPr>
        <p:spPr>
          <a:xfrm>
            <a:off x="3842657" y="2945267"/>
            <a:ext cx="7903029" cy="967466"/>
          </a:xfrm>
        </p:spPr>
        <p:txBody>
          <a:bodyPr>
            <a:normAutofit/>
          </a:bodyPr>
          <a:lstStyle/>
          <a:p>
            <a:pPr algn="ctr"/>
            <a:r>
              <a:rPr lang="en-US" sz="4400"/>
              <a:t>Click to edit Master title style</a:t>
            </a:r>
            <a:endParaRPr lang="en-US" sz="4400" dirty="0"/>
          </a:p>
        </p:txBody>
      </p:sp>
      <p:sp>
        <p:nvSpPr>
          <p:cNvPr id="9" name="Content Placeholder 7"/>
          <p:cNvSpPr>
            <a:spLocks noGrp="1"/>
          </p:cNvSpPr>
          <p:nvPr>
            <p:ph idx="1" hasCustomPrompt="1"/>
          </p:nvPr>
        </p:nvSpPr>
        <p:spPr>
          <a:xfrm>
            <a:off x="185057" y="1252198"/>
            <a:ext cx="2939143" cy="4554241"/>
          </a:xfrm>
        </p:spPr>
        <p:txBody>
          <a:bodyPr/>
          <a:lstStyle>
            <a:lvl1pPr marL="0" indent="0">
              <a:buFontTx/>
              <a:buNone/>
              <a:defRPr u="none">
                <a:solidFill>
                  <a:schemeClr val="tx1">
                    <a:lumMod val="20000"/>
                    <a:lumOff val="80000"/>
                  </a:schemeClr>
                </a:solidFill>
              </a:defRPr>
            </a:lvl1pPr>
          </a:lstStyle>
          <a:p>
            <a:pPr fontAlgn="base">
              <a:lnSpc>
                <a:spcPct val="110000"/>
              </a:lnSpc>
              <a:spcAft>
                <a:spcPts val="1200"/>
              </a:spcAft>
            </a:pPr>
            <a:r>
              <a:rPr lang="en-US" dirty="0">
                <a:solidFill>
                  <a:schemeClr val="bg1"/>
                </a:solidFill>
              </a:rPr>
              <a:t>Stay Connected</a:t>
            </a:r>
          </a:p>
          <a:p>
            <a:pPr fontAlgn="base">
              <a:lnSpc>
                <a:spcPct val="100000"/>
              </a:lnSpc>
            </a:pPr>
            <a:r>
              <a:rPr lang="en-US" sz="1800" dirty="0" err="1">
                <a:solidFill>
                  <a:schemeClr val="bg1"/>
                </a:solidFill>
              </a:rPr>
              <a:t>AgileThought</a:t>
            </a:r>
            <a:endParaRPr lang="en-US" sz="1800" dirty="0">
              <a:solidFill>
                <a:schemeClr val="bg1"/>
              </a:solidFill>
            </a:endParaRPr>
          </a:p>
          <a:p>
            <a:pPr fontAlgn="base">
              <a:lnSpc>
                <a:spcPct val="100000"/>
              </a:lnSpc>
            </a:pPr>
            <a:r>
              <a:rPr lang="en-US" sz="1400" dirty="0">
                <a:solidFill>
                  <a:srgbClr val="A1A9AD"/>
                </a:solidFill>
              </a:rPr>
              <a:t>2502 N. Rocky Point Dr. Suite 900</a:t>
            </a:r>
          </a:p>
          <a:p>
            <a:pPr fontAlgn="base">
              <a:lnSpc>
                <a:spcPct val="100000"/>
              </a:lnSpc>
            </a:pPr>
            <a:r>
              <a:rPr lang="en-US" sz="1400" dirty="0">
                <a:solidFill>
                  <a:srgbClr val="A1A9AD"/>
                </a:solidFill>
              </a:rPr>
              <a:t>Tampa, FL 33607</a:t>
            </a:r>
          </a:p>
          <a:p>
            <a:pPr fontAlgn="base">
              <a:lnSpc>
                <a:spcPct val="100000"/>
              </a:lnSpc>
            </a:pPr>
            <a:r>
              <a:rPr lang="en-US" sz="1400" dirty="0">
                <a:solidFill>
                  <a:srgbClr val="A1A9AD"/>
                </a:solidFill>
              </a:rPr>
              <a:t>877-514-9180</a:t>
            </a:r>
          </a:p>
          <a:p>
            <a:pPr fontAlgn="base">
              <a:lnSpc>
                <a:spcPct val="100000"/>
              </a:lnSpc>
            </a:pPr>
            <a:r>
              <a:rPr lang="en-US" sz="1400" dirty="0">
                <a:solidFill>
                  <a:srgbClr val="A1A9AD"/>
                </a:solidFill>
                <a:hlinkClick r:id="rId3"/>
              </a:rPr>
              <a:t>agilethought.com</a:t>
            </a:r>
            <a:endParaRPr lang="en-US" sz="1400" dirty="0">
              <a:solidFill>
                <a:srgbClr val="A1A9AD"/>
              </a:solidFill>
            </a:endParaRPr>
          </a:p>
          <a:p>
            <a:pPr fontAlgn="base">
              <a:lnSpc>
                <a:spcPct val="100000"/>
              </a:lnSpc>
            </a:pPr>
            <a:r>
              <a:rPr lang="en-US" sz="1400" dirty="0">
                <a:solidFill>
                  <a:srgbClr val="A1A9AD"/>
                </a:solidFill>
                <a:hlinkClick r:id="rId4"/>
              </a:rPr>
              <a:t>sales@agilethought.com</a:t>
            </a:r>
            <a:r>
              <a:rPr lang="en-US" sz="1400" dirty="0">
                <a:solidFill>
                  <a:srgbClr val="A1A9AD"/>
                </a:solidFill>
              </a:rPr>
              <a:t> </a:t>
            </a:r>
          </a:p>
          <a:p>
            <a:pPr fontAlgn="base">
              <a:lnSpc>
                <a:spcPct val="100000"/>
              </a:lnSpc>
            </a:pPr>
            <a:r>
              <a:rPr lang="en-US" sz="1400" dirty="0">
                <a:solidFill>
                  <a:srgbClr val="A1A9AD"/>
                </a:solidFill>
                <a:hlinkClick r:id="rId5"/>
              </a:rPr>
              <a:t>LinkedIn</a:t>
            </a:r>
            <a:endParaRPr lang="en-US" sz="1400" dirty="0">
              <a:solidFill>
                <a:srgbClr val="A1A9AD"/>
              </a:solidFill>
            </a:endParaRPr>
          </a:p>
          <a:p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3829876" y="6356350"/>
            <a:ext cx="206166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0" y="6356350"/>
            <a:ext cx="3427105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agilethought.com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97274" y="6356350"/>
            <a:ext cx="206166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97F409-84A2-4024-A678-6B1279FCE98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5771842" y="501650"/>
            <a:ext cx="3751263" cy="2143125"/>
          </a:xfrm>
        </p:spPr>
        <p:txBody>
          <a:bodyPr vert="horz" anchor="ctr" anchorCtr="1"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51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23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0753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273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7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solidFill>
                  <a:srgbClr val="5E8AB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 sz="2800"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 sz="28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 sz="2800"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 sz="28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744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 Column w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rgbClr val="F89D2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 sz="2800"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 sz="28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rgbClr val="F89D2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 sz="2800"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 sz="2800"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 sz="2800"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434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 with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E8AB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76893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768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21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5E8AB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3768930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0"/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359525" y="1825830"/>
            <a:ext cx="4994275" cy="3768725"/>
          </a:xfrm>
          <a:solidFill>
            <a:schemeClr val="bg1">
              <a:lumMod val="95000"/>
            </a:schemeClr>
          </a:solidFill>
        </p:spPr>
        <p:txBody>
          <a:bodyPr anchor="t" anchorCtr="0"/>
          <a:lstStyle>
            <a:lvl1pPr marL="0" indent="0" algn="l">
              <a:buNone/>
              <a:defRPr baseline="0"/>
            </a:lvl1pPr>
          </a:lstStyle>
          <a:p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767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3568308"/>
          </a:xfrm>
        </p:spPr>
        <p:txBody>
          <a:bodyPr/>
          <a:lstStyle>
            <a:lvl1pPr marL="0" indent="0">
              <a:buFontTx/>
              <a:buNone/>
              <a:defRPr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FontTx/>
              <a:buNone/>
              <a:defRPr>
                <a:solidFill>
                  <a:schemeClr val="tx1">
                    <a:lumMod val="50000"/>
                  </a:schemeClr>
                </a:solidFill>
              </a:defRPr>
            </a:lvl2pPr>
            <a:lvl3pPr marL="914400" indent="0">
              <a:buFontTx/>
              <a:buNone/>
              <a:defRPr>
                <a:solidFill>
                  <a:schemeClr val="tx1">
                    <a:lumMod val="50000"/>
                  </a:schemeClr>
                </a:solidFill>
              </a:defRPr>
            </a:lvl3pPr>
            <a:lvl4pPr marL="1371600" indent="0">
              <a:buFontTx/>
              <a:buNone/>
              <a:defRPr>
                <a:solidFill>
                  <a:schemeClr val="tx1">
                    <a:lumMod val="50000"/>
                  </a:schemeClr>
                </a:solidFill>
              </a:defRPr>
            </a:lvl4pPr>
            <a:lvl5pPr marL="1828800" indent="0">
              <a:buFontTx/>
              <a:buNone/>
              <a:defRPr>
                <a:solidFill>
                  <a:schemeClr val="tx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9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FDA73-91A0-4154-A2C0-7C818A31AD6F}" type="datetimeFigureOut">
              <a:rPr lang="en-US" smtClean="0"/>
              <a:t>3/29/19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C241AE-3269-429C-9C46-D35097C1D6D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552" y="6000853"/>
            <a:ext cx="2201529" cy="538059"/>
          </a:xfrm>
          <a:prstGeom prst="rect">
            <a:avLst/>
          </a:prstGeom>
        </p:spPr>
      </p:pic>
      <p:cxnSp>
        <p:nvCxnSpPr>
          <p:cNvPr id="6" name="Straight Connector 5"/>
          <p:cNvCxnSpPr/>
          <p:nvPr userDrawn="1"/>
        </p:nvCxnSpPr>
        <p:spPr>
          <a:xfrm>
            <a:off x="-5713" y="5787189"/>
            <a:ext cx="12197713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932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3552" y="6000853"/>
            <a:ext cx="2201529" cy="538059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>
            <a:off x="-5713" y="5787189"/>
            <a:ext cx="12197713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CB2FDA73-91A0-4154-A2C0-7C818A31AD6F}" type="datetimeFigureOut">
              <a:rPr lang="en-US" smtClean="0"/>
              <a:pPr/>
              <a:t>3/29/19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fld id="{68C241AE-3269-429C-9C46-D35097C1D6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665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4" r:id="rId6"/>
    <p:sldLayoutId id="2147483681" r:id="rId7"/>
    <p:sldLayoutId id="2147483654" r:id="rId8"/>
    <p:sldLayoutId id="2147483655" r:id="rId9"/>
    <p:sldLayoutId id="2147483661" r:id="rId10"/>
    <p:sldLayoutId id="2147483680" r:id="rId11"/>
    <p:sldLayoutId id="2147483662" r:id="rId12"/>
    <p:sldLayoutId id="2147483679" r:id="rId13"/>
    <p:sldLayoutId id="2147483656" r:id="rId14"/>
    <p:sldLayoutId id="2147483657" r:id="rId15"/>
    <p:sldLayoutId id="2147483658" r:id="rId16"/>
    <p:sldLayoutId id="2147483678" r:id="rId17"/>
    <p:sldLayoutId id="2147483659" r:id="rId18"/>
    <p:sldLayoutId id="2147483682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5E8AB4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rgbClr val="F89D2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rgbClr val="F89D2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rgbClr val="F89D2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rgbClr val="F89D2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rgbClr val="F89D22"/>
        </a:buClr>
        <a:buFont typeface="Arial" panose="020B0604020202020204" pitchFamily="34" charset="0"/>
        <a:buChar char="•"/>
        <a:defRPr sz="2800" kern="1200">
          <a:solidFill>
            <a:schemeClr val="tx1">
              <a:lumMod val="50000"/>
            </a:schemeClr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anieldevelops" TargetMode="External"/><Relationship Id="rId2" Type="http://schemas.openxmlformats.org/officeDocument/2006/relationships/hyperlink" Target="https://www.danieldevelops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in/danieldevelops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B55A3BD6-DBBB-664C-9749-B81ABC8AB19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17" r="28117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63053A-A646-1A4A-A26C-350B1CDE9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Going Native with react-native</a:t>
            </a:r>
            <a:br>
              <a:rPr lang="en-US" dirty="0"/>
            </a:br>
            <a:br>
              <a:rPr lang="en-US" dirty="0"/>
            </a:br>
            <a:r>
              <a:rPr lang="en-US" sz="2400" dirty="0"/>
              <a:t>react-native from the perspective of a </a:t>
            </a:r>
            <a:r>
              <a:rPr lang="en-US" sz="2400" dirty="0" err="1"/>
              <a:t>.Net</a:t>
            </a:r>
            <a:r>
              <a:rPr lang="en-US" sz="2400" dirty="0"/>
              <a:t> Developer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00A7B6-7AB1-3B44-B54C-0DA132D189C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Daniel Martin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6E1ADC-A0B2-804C-A3C5-F9F19838B5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Orlando Code Camp</a:t>
            </a:r>
          </a:p>
        </p:txBody>
      </p:sp>
    </p:spTree>
    <p:extLst>
      <p:ext uri="{BB962C8B-B14F-4D97-AF65-F5344CB8AC3E}">
        <p14:creationId xmlns:p14="http://schemas.microsoft.com/office/powerpoint/2010/main" val="341778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2E28D-1697-8542-9BCD-4B87B662A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BE2ED-D1E7-2146-BF00-0819308DB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</a:t>
            </a:r>
            <a:r>
              <a:rPr lang="en-US" b="1" u="sng" dirty="0"/>
              <a:t>NOT</a:t>
            </a:r>
            <a:r>
              <a:rPr lang="en-US" dirty="0"/>
              <a:t> just install packages</a:t>
            </a:r>
          </a:p>
          <a:p>
            <a:r>
              <a:rPr lang="en-US" dirty="0"/>
              <a:t>Look at the package and determine if it is needed</a:t>
            </a:r>
          </a:p>
          <a:p>
            <a:r>
              <a:rPr lang="en-US" dirty="0"/>
              <a:t>Replicate the functionality without installing the package</a:t>
            </a:r>
          </a:p>
        </p:txBody>
      </p:sp>
    </p:spTree>
    <p:extLst>
      <p:ext uri="{BB962C8B-B14F-4D97-AF65-F5344CB8AC3E}">
        <p14:creationId xmlns:p14="http://schemas.microsoft.com/office/powerpoint/2010/main" val="2775848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3FD47-22EA-FB4D-BEBD-1D6C95C0E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</a:t>
            </a:r>
            <a:r>
              <a:rPr lang="en-US" i="1" dirty="0"/>
              <a:t>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FEA53-F068-3D4C-86A3-4BFB0E268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Package dependencies can require package dependencies which can require package dependencies which can require package dependencies…</a:t>
            </a:r>
          </a:p>
          <a:p>
            <a:r>
              <a:rPr lang="en-US" dirty="0"/>
              <a:t>Package dependency versions can cause conflicts</a:t>
            </a:r>
          </a:p>
          <a:p>
            <a:r>
              <a:rPr lang="en-US" dirty="0"/>
              <a:t>$ </a:t>
            </a:r>
            <a:r>
              <a:rPr lang="en-US" dirty="0" err="1"/>
              <a:t>npm</a:t>
            </a:r>
            <a:r>
              <a:rPr lang="en-US" dirty="0"/>
              <a:t> ls</a:t>
            </a:r>
          </a:p>
          <a:p>
            <a:pPr lvl="1"/>
            <a:r>
              <a:rPr lang="en-US" dirty="0" err="1"/>
              <a:t>npm</a:t>
            </a:r>
            <a:r>
              <a:rPr lang="en-US" dirty="0"/>
              <a:t> ERR! missing: </a:t>
            </a:r>
          </a:p>
        </p:txBody>
      </p:sp>
    </p:spTree>
    <p:extLst>
      <p:ext uri="{BB962C8B-B14F-4D97-AF65-F5344CB8AC3E}">
        <p14:creationId xmlns:p14="http://schemas.microsoft.com/office/powerpoint/2010/main" val="92258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C595DC0-79F0-AB48-AA0A-AB9DE22574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Building for each platform</a:t>
            </a:r>
          </a:p>
        </p:txBody>
      </p:sp>
    </p:spTree>
    <p:extLst>
      <p:ext uri="{BB962C8B-B14F-4D97-AF65-F5344CB8AC3E}">
        <p14:creationId xmlns:p14="http://schemas.microsoft.com/office/powerpoint/2010/main" val="142694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57B4F-DC86-A34E-898C-F03CB4F9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for 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E8C9B3-B27A-1D46-AEBC-CEF421D10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Good environment support</a:t>
            </a:r>
          </a:p>
          <a:p>
            <a:pPr lvl="1"/>
            <a:r>
              <a:rPr lang="en-US" dirty="0"/>
              <a:t>Somewhat stable (until Apple updates something without telling you)</a:t>
            </a:r>
          </a:p>
          <a:p>
            <a:pPr lvl="1"/>
            <a:r>
              <a:rPr lang="en-US" dirty="0"/>
              <a:t>Working on a Mac aligns very well with the platform support and docs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Requires a Mac</a:t>
            </a:r>
          </a:p>
        </p:txBody>
      </p:sp>
    </p:spTree>
    <p:extLst>
      <p:ext uri="{BB962C8B-B14F-4D97-AF65-F5344CB8AC3E}">
        <p14:creationId xmlns:p14="http://schemas.microsoft.com/office/powerpoint/2010/main" val="3458896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3AC97-B458-F145-8624-684805839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for Android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87728-7EE5-DC41-9B33-E3AE10E30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Can use Mac or Windows</a:t>
            </a:r>
          </a:p>
          <a:p>
            <a:pPr lvl="1"/>
            <a:r>
              <a:rPr lang="en-US" dirty="0"/>
              <a:t>Performance and testing is pretty fast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Need to use Android Studio some which is heavy</a:t>
            </a:r>
          </a:p>
          <a:p>
            <a:pPr lvl="1"/>
            <a:r>
              <a:rPr lang="en-US" dirty="0"/>
              <a:t>It is Android – For me… I like my iOS devices</a:t>
            </a:r>
          </a:p>
        </p:txBody>
      </p:sp>
    </p:spTree>
    <p:extLst>
      <p:ext uri="{BB962C8B-B14F-4D97-AF65-F5344CB8AC3E}">
        <p14:creationId xmlns:p14="http://schemas.microsoft.com/office/powerpoint/2010/main" val="386943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AB731-3AC3-0F40-9BAE-3209AB65E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Building for Windows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79E06-7822-E64B-B63F-623CBC569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31920"/>
          </a:xfrm>
        </p:spPr>
        <p:txBody>
          <a:bodyPr/>
          <a:lstStyle/>
          <a:p>
            <a:r>
              <a:rPr lang="en-US"/>
              <a:t>Pros</a:t>
            </a:r>
          </a:p>
          <a:p>
            <a:pPr lvl="1"/>
            <a:r>
              <a:rPr lang="en-US"/>
              <a:t>I will add some when I find them</a:t>
            </a:r>
          </a:p>
          <a:p>
            <a:r>
              <a:rPr lang="en-US"/>
              <a:t>Cons</a:t>
            </a:r>
          </a:p>
          <a:p>
            <a:pPr lvl="1"/>
            <a:r>
              <a:rPr lang="en-US"/>
              <a:t>Version limitations </a:t>
            </a:r>
          </a:p>
          <a:p>
            <a:pPr lvl="1"/>
            <a:r>
              <a:rPr lang="en-US"/>
              <a:t>Dev Environment</a:t>
            </a:r>
          </a:p>
          <a:p>
            <a:pPr lvl="1"/>
            <a:r>
              <a:rPr lang="en-US"/>
              <a:t>Buggy / Untested modules for Windows</a:t>
            </a:r>
          </a:p>
          <a:p>
            <a:pPr lvl="1"/>
            <a:r>
              <a:rPr lang="en-US"/>
              <a:t>Lots of gray area for functionality and making stuff work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986260-7A5D-A64C-8043-F5E692463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6681" y="129943"/>
            <a:ext cx="5380761" cy="5021203"/>
          </a:xfrm>
          <a:prstGeom prst="rect">
            <a:avLst/>
          </a:prstGeom>
          <a:noFill/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0803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2F7DC-5529-6443-BA23-4152DAE21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 comfortable with other 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9A2D3-78F6-7B41-8E7F-A5242416B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</a:t>
            </a:r>
            <a:r>
              <a:rPr lang="en-US" dirty="0" err="1"/>
              <a:t>xCode</a:t>
            </a:r>
            <a:r>
              <a:rPr lang="en-US" dirty="0"/>
              <a:t> and Android Studio</a:t>
            </a:r>
          </a:p>
          <a:p>
            <a:r>
              <a:rPr lang="en-US" dirty="0"/>
              <a:t>There is times when Objective C and Java will need to be updated</a:t>
            </a:r>
          </a:p>
          <a:p>
            <a:r>
              <a:rPr lang="en-US" dirty="0"/>
              <a:t>If writing custom packages and libraries, then it will need to be written in underlying language</a:t>
            </a:r>
          </a:p>
        </p:txBody>
      </p:sp>
    </p:spTree>
    <p:extLst>
      <p:ext uri="{BB962C8B-B14F-4D97-AF65-F5344CB8AC3E}">
        <p14:creationId xmlns:p14="http://schemas.microsoft.com/office/powerpoint/2010/main" val="118886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E7EECA-776C-2248-82C3-2E48145CD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Simulators vs Emulators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CBB46-A56B-684C-85B8-2A7E61D60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iOS uses a Simulator not an emulator</a:t>
            </a:r>
          </a:p>
          <a:p>
            <a:pPr lvl="1"/>
            <a:r>
              <a:rPr lang="en-US" dirty="0"/>
              <a:t>Not all functionality is available</a:t>
            </a:r>
          </a:p>
          <a:p>
            <a:pPr lvl="1"/>
            <a:r>
              <a:rPr lang="en-US" dirty="0"/>
              <a:t>Some testing MUST be done on a device</a:t>
            </a:r>
          </a:p>
          <a:p>
            <a:r>
              <a:rPr lang="en-US" dirty="0"/>
              <a:t>Android uses emulators</a:t>
            </a:r>
          </a:p>
          <a:p>
            <a:pPr lvl="1"/>
            <a:r>
              <a:rPr lang="en-US" dirty="0"/>
              <a:t>Aligns more closely with a “real” device</a:t>
            </a:r>
          </a:p>
        </p:txBody>
      </p:sp>
    </p:spTree>
    <p:extLst>
      <p:ext uri="{BB962C8B-B14F-4D97-AF65-F5344CB8AC3E}">
        <p14:creationId xmlns:p14="http://schemas.microsoft.com/office/powerpoint/2010/main" val="131941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836C0B-1C41-BF40-9E84-2A550EB4A1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Working with data</a:t>
            </a:r>
          </a:p>
        </p:txBody>
      </p:sp>
    </p:spTree>
    <p:extLst>
      <p:ext uri="{BB962C8B-B14F-4D97-AF65-F5344CB8AC3E}">
        <p14:creationId xmlns:p14="http://schemas.microsoft.com/office/powerpoint/2010/main" val="115365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DE71E-10B7-384F-BA68-6F65AD50E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Lifecycle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803A-44C7-694A-9DEB-DFF7548DD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private void </a:t>
            </a:r>
            <a:r>
              <a:rPr lang="en-US" sz="22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Page_Load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sz="2200" dirty="0">
                <a:solidFill>
                  <a:schemeClr val="accent2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 (!</a:t>
            </a:r>
            <a:r>
              <a:rPr lang="en-US" sz="2200" dirty="0" err="1">
                <a:latin typeface="Consolas" panose="020B0609020204030204" pitchFamily="49" charset="0"/>
                <a:cs typeface="Consolas" panose="020B0609020204030204" pitchFamily="49" charset="0"/>
              </a:rPr>
              <a:t>IsPostBack</a:t>
            </a: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{</a:t>
            </a:r>
          </a:p>
          <a:p>
            <a:pPr marL="0" indent="0">
              <a:buNone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en-US" sz="2000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//Just Kidding… we have a whole new set of lifecycle methods</a:t>
            </a:r>
          </a:p>
          <a:p>
            <a:pPr marL="0" indent="0">
              <a:buNone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</a:p>
          <a:p>
            <a:pPr marL="0" indent="0">
              <a:buNone/>
            </a:pPr>
            <a:r>
              <a:rPr lang="en-US" sz="22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35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EB033-55C5-8A4E-9FFB-B8979F531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DB797-EBA3-DC40-8AB9-4C9B1E674E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https://www.danieldevelops.com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https://github.com/danieldevelops</a:t>
            </a:r>
            <a:endParaRPr lang="en-US" dirty="0"/>
          </a:p>
          <a:p>
            <a:r>
              <a:rPr lang="en-US" dirty="0">
                <a:hlinkClick r:id="rId4"/>
              </a:rPr>
              <a:t>https://www.linkedin.com/in/danieldevelops/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81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D1DFA-F0C3-6C4B-B411-5FAC81A34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Lifecycle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F9E13-11BB-A34E-BB1D-7FDA44927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componentDidMount</a:t>
            </a:r>
            <a:r>
              <a:rPr lang="en-US" dirty="0"/>
              <a:t>()</a:t>
            </a:r>
          </a:p>
          <a:p>
            <a:r>
              <a:rPr lang="en-US" dirty="0" err="1"/>
              <a:t>componentDidUpdate</a:t>
            </a:r>
            <a:r>
              <a:rPr lang="en-US" dirty="0"/>
              <a:t>(</a:t>
            </a:r>
            <a:r>
              <a:rPr lang="en-US" dirty="0" err="1"/>
              <a:t>prevProps,prevState,snapshot</a:t>
            </a:r>
            <a:r>
              <a:rPr lang="en-US" dirty="0"/>
              <a:t>)</a:t>
            </a:r>
          </a:p>
          <a:p>
            <a:r>
              <a:rPr lang="en-US" dirty="0" err="1"/>
              <a:t>componentWillUnmount</a:t>
            </a:r>
            <a:r>
              <a:rPr lang="en-US" dirty="0"/>
              <a:t>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760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7B78-DAD8-D041-B50A-F751D8D0C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/ Promises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1FF7B-5F8C-F142-8E4A-D2E492BF9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 methods return promises</a:t>
            </a:r>
          </a:p>
          <a:p>
            <a:r>
              <a:rPr lang="en-US" dirty="0"/>
              <a:t>There is no C# </a:t>
            </a:r>
            <a:r>
              <a:rPr lang="en-US" dirty="0" err="1"/>
              <a:t>Task.Wait</a:t>
            </a:r>
            <a:r>
              <a:rPr lang="en-US" dirty="0"/>
              <a:t> equivalent or way to force synchronous operations</a:t>
            </a:r>
          </a:p>
          <a:p>
            <a:r>
              <a:rPr lang="en-US" dirty="0"/>
              <a:t>Synchronous functionality is mimicked by placing </a:t>
            </a:r>
            <a:r>
              <a:rPr lang="en-US" dirty="0" err="1"/>
              <a:t>async</a:t>
            </a:r>
            <a:r>
              <a:rPr lang="en-US" dirty="0"/>
              <a:t> code in lifecycle methods (component did mount)</a:t>
            </a:r>
          </a:p>
        </p:txBody>
      </p:sp>
    </p:spTree>
    <p:extLst>
      <p:ext uri="{BB962C8B-B14F-4D97-AF65-F5344CB8AC3E}">
        <p14:creationId xmlns:p14="http://schemas.microsoft.com/office/powerpoint/2010/main" val="220750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501EF-E121-0D45-B12A-C12ECB78E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API calls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B8B5D-B774-AB47-9903-86AA2ED8C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Axios</a:t>
            </a:r>
            <a:r>
              <a:rPr lang="en-US" dirty="0"/>
              <a:t>… use it when possible</a:t>
            </a:r>
          </a:p>
          <a:p>
            <a:pPr lvl="1"/>
            <a:r>
              <a:rPr lang="en-US" dirty="0"/>
              <a:t>Simplifies calls and does automatic conversion to JSON objects</a:t>
            </a:r>
          </a:p>
          <a:p>
            <a:r>
              <a:rPr lang="en-US" dirty="0"/>
              <a:t>Verify device is online before call</a:t>
            </a:r>
          </a:p>
          <a:p>
            <a:r>
              <a:rPr lang="en-US" dirty="0"/>
              <a:t>Android and iOS considerations:</a:t>
            </a:r>
          </a:p>
          <a:p>
            <a:pPr lvl="1"/>
            <a:r>
              <a:rPr lang="en-US" dirty="0"/>
              <a:t>Android requires firewall rules if the port is outside of the standard port range (including emulators)</a:t>
            </a:r>
          </a:p>
          <a:p>
            <a:pPr lvl="1"/>
            <a:r>
              <a:rPr lang="en-US" dirty="0"/>
              <a:t>iOS requires allowed URIs in </a:t>
            </a:r>
            <a:r>
              <a:rPr lang="en-US" dirty="0" err="1"/>
              <a:t>plist.info</a:t>
            </a:r>
            <a:r>
              <a:rPr lang="en-US" dirty="0"/>
              <a:t> if they are not over HTTPs</a:t>
            </a:r>
          </a:p>
        </p:txBody>
      </p:sp>
    </p:spTree>
    <p:extLst>
      <p:ext uri="{BB962C8B-B14F-4D97-AF65-F5344CB8AC3E}">
        <p14:creationId xmlns:p14="http://schemas.microsoft.com/office/powerpoint/2010/main" val="2468122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BA1CD-0953-4E49-A466-A01766BE0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a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636DF-A2AE-584F-90AE-CD1426688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SQLite</a:t>
            </a:r>
          </a:p>
          <a:p>
            <a:pPr lvl="1"/>
            <a:r>
              <a:rPr lang="en-US" sz="2000" dirty="0"/>
              <a:t>Familiar to SQL peeps</a:t>
            </a:r>
          </a:p>
          <a:p>
            <a:pPr lvl="1"/>
            <a:r>
              <a:rPr lang="en-US" sz="2000" dirty="0"/>
              <a:t>Data types are terrible</a:t>
            </a:r>
          </a:p>
          <a:p>
            <a:pPr lvl="1"/>
            <a:r>
              <a:rPr lang="en-US" sz="2000" dirty="0"/>
              <a:t>Depending on the implementation of native code can impact performance and connections</a:t>
            </a:r>
          </a:p>
          <a:p>
            <a:r>
              <a:rPr lang="en-US" dirty="0"/>
              <a:t>Realm</a:t>
            </a:r>
          </a:p>
          <a:p>
            <a:pPr lvl="1"/>
            <a:r>
              <a:rPr lang="en-US" sz="2000" dirty="0"/>
              <a:t>Object orientated </a:t>
            </a:r>
          </a:p>
          <a:p>
            <a:pPr lvl="1"/>
            <a:r>
              <a:rPr lang="en-US" sz="2000" dirty="0"/>
              <a:t>Fast</a:t>
            </a:r>
          </a:p>
          <a:p>
            <a:pPr lvl="1"/>
            <a:r>
              <a:rPr lang="en-US" sz="2000" dirty="0"/>
              <a:t>Developed for mobile </a:t>
            </a:r>
          </a:p>
        </p:txBody>
      </p:sp>
    </p:spTree>
    <p:extLst>
      <p:ext uri="{BB962C8B-B14F-4D97-AF65-F5344CB8AC3E}">
        <p14:creationId xmlns:p14="http://schemas.microsoft.com/office/powerpoint/2010/main" val="70385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3B12-E9FE-6A44-9731-257F147D5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Interacting with a 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4C653-1FEF-E643-AFFC-4B57CB92B0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 calls will be </a:t>
            </a:r>
            <a:r>
              <a:rPr lang="en-US" dirty="0" err="1"/>
              <a:t>async</a:t>
            </a:r>
            <a:r>
              <a:rPr lang="en-US" dirty="0"/>
              <a:t> operations</a:t>
            </a:r>
          </a:p>
          <a:p>
            <a:r>
              <a:rPr lang="en-US" dirty="0"/>
              <a:t>Place call in </a:t>
            </a:r>
            <a:r>
              <a:rPr lang="en-US" dirty="0" err="1"/>
              <a:t>componentDidMount</a:t>
            </a:r>
            <a:endParaRPr lang="en-US" dirty="0"/>
          </a:p>
          <a:p>
            <a:r>
              <a:rPr lang="en-US" dirty="0" err="1"/>
              <a:t>setState</a:t>
            </a:r>
            <a:r>
              <a:rPr lang="en-US" dirty="0"/>
              <a:t>({}) with either the data from the </a:t>
            </a:r>
            <a:r>
              <a:rPr lang="en-US" dirty="0" err="1"/>
              <a:t>db</a:t>
            </a:r>
            <a:r>
              <a:rPr lang="en-US" dirty="0"/>
              <a:t> or set a property that the </a:t>
            </a:r>
            <a:r>
              <a:rPr lang="en-US" dirty="0" err="1"/>
              <a:t>db</a:t>
            </a:r>
            <a:r>
              <a:rPr lang="en-US" dirty="0"/>
              <a:t> load has completed</a:t>
            </a:r>
          </a:p>
          <a:p>
            <a:r>
              <a:rPr lang="en-US" dirty="0"/>
              <a:t>Load as much as possible at a higher component then pass data down</a:t>
            </a:r>
          </a:p>
          <a:p>
            <a:r>
              <a:rPr lang="en-US" dirty="0"/>
              <a:t>Remember this isn’t like a web app with API calls!!!!!</a:t>
            </a:r>
          </a:p>
        </p:txBody>
      </p:sp>
    </p:spTree>
    <p:extLst>
      <p:ext uri="{BB962C8B-B14F-4D97-AF65-F5344CB8AC3E}">
        <p14:creationId xmlns:p14="http://schemas.microsoft.com/office/powerpoint/2010/main" val="391953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A4EE8-2426-AC4E-9508-D6445B88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D7467-08EA-484A-BDC4-C7E397FDD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Reducers</a:t>
            </a:r>
          </a:p>
          <a:p>
            <a:r>
              <a:rPr lang="en-US" dirty="0"/>
              <a:t>Actions</a:t>
            </a:r>
          </a:p>
          <a:p>
            <a:r>
              <a:rPr lang="en-US" dirty="0"/>
              <a:t>Stores</a:t>
            </a:r>
          </a:p>
          <a:p>
            <a:r>
              <a:rPr lang="en-US" dirty="0"/>
              <a:t>Oh-My… </a:t>
            </a:r>
          </a:p>
        </p:txBody>
      </p:sp>
    </p:spTree>
    <p:extLst>
      <p:ext uri="{BB962C8B-B14F-4D97-AF65-F5344CB8AC3E}">
        <p14:creationId xmlns:p14="http://schemas.microsoft.com/office/powerpoint/2010/main" val="3812141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794FD-5F78-074D-8D5D-ACB45B29F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Global state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773E2-9ED3-4E49-8361-46B025C9A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use redux for everything, only things that need to be stored globally</a:t>
            </a:r>
          </a:p>
          <a:p>
            <a:r>
              <a:rPr lang="en-US" dirty="0"/>
              <a:t>Redux is an answer just not the only answer</a:t>
            </a:r>
          </a:p>
          <a:p>
            <a:r>
              <a:rPr lang="en-US"/>
              <a:t>Authentication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722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336991-C3BA-4F4D-A20F-0A893A5CDC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Stuff I have learned</a:t>
            </a:r>
          </a:p>
        </p:txBody>
      </p:sp>
    </p:spTree>
    <p:extLst>
      <p:ext uri="{BB962C8B-B14F-4D97-AF65-F5344CB8AC3E}">
        <p14:creationId xmlns:p14="http://schemas.microsoft.com/office/powerpoint/2010/main" val="1981549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6048-33A5-BB4E-92EF-D317B9CF0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couple of Gotcha’s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E8FCF-F9F5-144C-BDBC-8E88ACFA6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Apple updates </a:t>
            </a:r>
            <a:r>
              <a:rPr lang="en-US" dirty="0" err="1"/>
              <a:t>xCode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New Build System</a:t>
            </a:r>
          </a:p>
          <a:p>
            <a:pPr lvl="1"/>
            <a:r>
              <a:rPr lang="en-US" dirty="0"/>
              <a:t>Doesn’t recognize simulators anymore</a:t>
            </a:r>
          </a:p>
          <a:p>
            <a:pPr lvl="1"/>
            <a:r>
              <a:rPr lang="en-US" dirty="0"/>
              <a:t>Sometimes just launch it</a:t>
            </a:r>
          </a:p>
          <a:p>
            <a:r>
              <a:rPr lang="en-US" dirty="0"/>
              <a:t>Attempts to update react-native can be a nightmare</a:t>
            </a:r>
          </a:p>
          <a:p>
            <a:r>
              <a:rPr lang="en-US" dirty="0"/>
              <a:t>Remember ‘</a:t>
            </a:r>
            <a:r>
              <a:rPr lang="en-US" dirty="0" err="1"/>
              <a:t>rm</a:t>
            </a:r>
            <a:r>
              <a:rPr lang="en-US" dirty="0"/>
              <a:t> –</a:t>
            </a:r>
            <a:r>
              <a:rPr lang="en-US" dirty="0" err="1"/>
              <a:t>rf</a:t>
            </a:r>
            <a:r>
              <a:rPr lang="en-US" dirty="0"/>
              <a:t> </a:t>
            </a:r>
            <a:r>
              <a:rPr lang="en-US" dirty="0" err="1"/>
              <a:t>node_modules</a:t>
            </a:r>
            <a:r>
              <a:rPr lang="en-US" dirty="0"/>
              <a:t>/ &amp;&amp; </a:t>
            </a:r>
            <a:r>
              <a:rPr lang="en-US" dirty="0" err="1"/>
              <a:t>npm</a:t>
            </a:r>
            <a:r>
              <a:rPr lang="en-US" dirty="0"/>
              <a:t> install’</a:t>
            </a:r>
          </a:p>
          <a:p>
            <a:r>
              <a:rPr lang="en-US" dirty="0"/>
              <a:t>Delete package-</a:t>
            </a:r>
            <a:r>
              <a:rPr lang="en-US" dirty="0" err="1"/>
              <a:t>lock.json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724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E48EC-93B6-A743-8847-8F6D772A2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Make life easy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40469-3FDF-5648-A6A2-FCFAFB8228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Automate your builds</a:t>
            </a:r>
          </a:p>
          <a:p>
            <a:pPr lvl="1"/>
            <a:r>
              <a:rPr lang="en-US" dirty="0" err="1"/>
              <a:t>appcenter.ms</a:t>
            </a:r>
            <a:endParaRPr lang="en-US" dirty="0"/>
          </a:p>
          <a:p>
            <a:r>
              <a:rPr lang="en-US" dirty="0"/>
              <a:t>Try different IDEs and Extensions (if using </a:t>
            </a:r>
            <a:r>
              <a:rPr lang="en-US" dirty="0" err="1"/>
              <a:t>vscode</a:t>
            </a:r>
            <a:r>
              <a:rPr lang="en-US" dirty="0"/>
              <a:t>)</a:t>
            </a:r>
          </a:p>
          <a:p>
            <a:r>
              <a:rPr lang="en-US" dirty="0"/>
              <a:t>Don’t update your </a:t>
            </a:r>
            <a:r>
              <a:rPr lang="en-US" dirty="0" err="1"/>
              <a:t>xCode</a:t>
            </a:r>
            <a:r>
              <a:rPr lang="en-US" dirty="0"/>
              <a:t> two days before a presentation, trust me, I know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95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2A1B5-5C3E-6342-AF8E-790660260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AgileThought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3923A-3DDF-8F4F-9027-9B5B63199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They one of the sponsors of this Code Camp </a:t>
            </a:r>
            <a:r>
              <a:rPr lang="en-US" dirty="0">
                <a:sym typeface="Wingdings" pitchFamily="2" charset="2"/>
              </a:rPr>
              <a:t></a:t>
            </a:r>
          </a:p>
          <a:p>
            <a:r>
              <a:rPr lang="en-US" dirty="0">
                <a:sym typeface="Wingdings" pitchFamily="2" charset="2"/>
              </a:rPr>
              <a:t>Based in Tampa with Offices in Orlando and Atlanta</a:t>
            </a:r>
          </a:p>
          <a:p>
            <a:r>
              <a:rPr lang="en-US" dirty="0" err="1">
                <a:sym typeface="Wingdings" pitchFamily="2" charset="2"/>
              </a:rPr>
              <a:t>agilethought.com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5979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146E02B-954A-4B43-800A-C5DF271CE8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0EF9309-CCC9-9349-9287-E1C4C39B26C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Questions and Maybe Answers…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E1C1DDE-8EE6-B54B-AC8A-A6C904D30F7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918FBF8-7633-F54B-B32E-F5DC7BE4A0C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058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95FBDE7-6625-BE41-851E-89FB4842B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https://</a:t>
            </a:r>
            <a:r>
              <a:rPr lang="en-US" sz="2800" dirty="0" err="1"/>
              <a:t>github.com</a:t>
            </a:r>
            <a:r>
              <a:rPr lang="en-US" sz="2800" dirty="0"/>
              <a:t>/</a:t>
            </a:r>
            <a:r>
              <a:rPr lang="en-US" sz="2800" dirty="0" err="1"/>
              <a:t>danielDevelops</a:t>
            </a:r>
            <a:r>
              <a:rPr lang="en-US" sz="2800" dirty="0"/>
              <a:t>/</a:t>
            </a:r>
            <a:r>
              <a:rPr lang="en-US" sz="2800" dirty="0" err="1"/>
              <a:t>faceTheWeather</a:t>
            </a:r>
            <a:endParaRPr lang="en-US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212837-36F3-554E-912E-BE728CB2E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8659" y="6124"/>
            <a:ext cx="2939143" cy="293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12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63842-3C6A-A34E-9B76-2AFE465BF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What is react-native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DBB4E-965A-4348-82EA-165020C3F5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31920"/>
          </a:xfrm>
        </p:spPr>
        <p:txBody>
          <a:bodyPr/>
          <a:lstStyle/>
          <a:p>
            <a:r>
              <a:rPr lang="en-US"/>
              <a:t>It gives the ability to write react that operates on native devices</a:t>
            </a:r>
          </a:p>
          <a:p>
            <a:r>
              <a:rPr lang="en-US"/>
              <a:t>react-native acts as a shim between multiple languages and JS / react</a:t>
            </a:r>
          </a:p>
          <a:p>
            <a:pPr lvl="1"/>
            <a:r>
              <a:rPr lang="en-US"/>
              <a:t>iOS – Objective C</a:t>
            </a:r>
          </a:p>
          <a:p>
            <a:pPr lvl="1"/>
            <a:r>
              <a:rPr lang="en-US"/>
              <a:t>Android – Java</a:t>
            </a:r>
          </a:p>
          <a:p>
            <a:pPr lvl="1"/>
            <a:r>
              <a:rPr lang="en-US"/>
              <a:t>Windows – C# </a:t>
            </a:r>
          </a:p>
          <a:p>
            <a:r>
              <a:rPr lang="en-US"/>
              <a:t>Native functions are written in the device’s native language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632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FC9034-07C8-0448-8C40-0DBBF981CF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Designing for a native device</a:t>
            </a:r>
          </a:p>
        </p:txBody>
      </p:sp>
    </p:spTree>
    <p:extLst>
      <p:ext uri="{BB962C8B-B14F-4D97-AF65-F5344CB8AC3E}">
        <p14:creationId xmlns:p14="http://schemas.microsoft.com/office/powerpoint/2010/main" val="1535920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0BCAE-54AB-AB44-A1B0-B4E1C2414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4AB3C-90CE-9846-BE6A-767A3D284B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platform supports functionality differently</a:t>
            </a:r>
          </a:p>
          <a:p>
            <a:r>
              <a:rPr lang="en-US" dirty="0"/>
              <a:t>Not all platforms support all functionality</a:t>
            </a:r>
          </a:p>
          <a:p>
            <a:r>
              <a:rPr lang="en-US" dirty="0"/>
              <a:t>Native code… and how that will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98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4D126-96CD-E74C-A8E2-CF0C17C333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F51E2-9848-D84A-BBA5-BCAADD932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to the device</a:t>
            </a:r>
          </a:p>
          <a:p>
            <a:pPr lvl="1"/>
            <a:r>
              <a:rPr lang="en-US" dirty="0"/>
              <a:t>Pickers</a:t>
            </a:r>
          </a:p>
          <a:p>
            <a:pPr lvl="1"/>
            <a:r>
              <a:rPr lang="en-US" dirty="0"/>
              <a:t>Date Selection</a:t>
            </a:r>
          </a:p>
          <a:p>
            <a:pPr lvl="1"/>
            <a:r>
              <a:rPr lang="en-US" dirty="0" err="1"/>
              <a:t>Nav</a:t>
            </a:r>
            <a:r>
              <a:rPr lang="en-US" dirty="0"/>
              <a:t> / Menus</a:t>
            </a:r>
          </a:p>
          <a:p>
            <a:r>
              <a:rPr lang="en-US" dirty="0"/>
              <a:t>Touch vs Mouse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20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31C69-2860-B94A-A4CC-C79BD8E64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app.config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1F0A6-19B4-C748-AFBB-25787A18A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Storing settings in a single config place</a:t>
            </a:r>
          </a:p>
          <a:p>
            <a:r>
              <a:rPr lang="en-US" dirty="0"/>
              <a:t>These settings will need to be included in the build for deployment</a:t>
            </a:r>
          </a:p>
          <a:p>
            <a:r>
              <a:rPr lang="en-US" dirty="0"/>
              <a:t>API Keys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Remember to include this file in the .</a:t>
            </a:r>
            <a:r>
              <a:rPr lang="en-US" dirty="0" err="1"/>
              <a:t>gitignore</a:t>
            </a:r>
            <a:r>
              <a:rPr lang="en-US" dirty="0"/>
              <a:t> (unless you want everyone using your accounts)</a:t>
            </a:r>
          </a:p>
        </p:txBody>
      </p:sp>
    </p:spTree>
    <p:extLst>
      <p:ext uri="{BB962C8B-B14F-4D97-AF65-F5344CB8AC3E}">
        <p14:creationId xmlns:p14="http://schemas.microsoft.com/office/powerpoint/2010/main" val="328655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6BE324-7453-8A4D-9F68-D102C7A9CB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NPM packages</a:t>
            </a:r>
          </a:p>
        </p:txBody>
      </p:sp>
    </p:spTree>
    <p:extLst>
      <p:ext uri="{BB962C8B-B14F-4D97-AF65-F5344CB8AC3E}">
        <p14:creationId xmlns:p14="http://schemas.microsoft.com/office/powerpoint/2010/main" val="3953557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AgileThought Color Scheme">
      <a:dk1>
        <a:srgbClr val="A2AAAD"/>
      </a:dk1>
      <a:lt1>
        <a:srgbClr val="FFFFFF"/>
      </a:lt1>
      <a:dk2>
        <a:srgbClr val="A2AAAD"/>
      </a:dk2>
      <a:lt2>
        <a:srgbClr val="FFFFFF"/>
      </a:lt2>
      <a:accent1>
        <a:srgbClr val="326296"/>
      </a:accent1>
      <a:accent2>
        <a:srgbClr val="B1C9E8"/>
      </a:accent2>
      <a:accent3>
        <a:srgbClr val="E1E1E1"/>
      </a:accent3>
      <a:accent4>
        <a:srgbClr val="F89D22"/>
      </a:accent4>
      <a:accent5>
        <a:srgbClr val="F0BD47"/>
      </a:accent5>
      <a:accent6>
        <a:srgbClr val="A6BBC8"/>
      </a:accent6>
      <a:hlink>
        <a:srgbClr val="003057"/>
      </a:hlink>
      <a:folHlink>
        <a:srgbClr val="333F48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nowledge_Expert_Template.pptx" id="{82BBDE68-B759-434C-9C7D-D7F1AD582C67}" vid="{8B11F8F0-06DB-439E-847E-32EC897AF46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F3221B7C9DCC408A1F942D44224B2A" ma:contentTypeVersion="27" ma:contentTypeDescription="Create a new document." ma:contentTypeScope="" ma:versionID="0cc524154578cfd05415a1b1a6545b88">
  <xsd:schema xmlns:xsd="http://www.w3.org/2001/XMLSchema" xmlns:xs="http://www.w3.org/2001/XMLSchema" xmlns:p="http://schemas.microsoft.com/office/2006/metadata/properties" xmlns:ns2="5f58310c-bf23-4ecf-af22-428b26215659" xmlns:ns3="B5DBA785-5E76-41C5-AEE5-D9C039111B31" xmlns:ns4="b5dba785-5e76-41c5-aee5-d9c039111b31" targetNamespace="http://schemas.microsoft.com/office/2006/metadata/properties" ma:root="true" ma:fieldsID="13e5bb6b2c147ff81edefb3f05ac656a" ns2:_="" ns3:_="" ns4:_="">
    <xsd:import namespace="5f58310c-bf23-4ecf-af22-428b26215659"/>
    <xsd:import namespace="B5DBA785-5E76-41C5-AEE5-D9C039111B31"/>
    <xsd:import namespace="b5dba785-5e76-41c5-aee5-d9c039111b31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Status" minOccurs="0"/>
                <xsd:element ref="ns2:SharedWithUsers" minOccurs="0"/>
                <xsd:element ref="ns2:SharedWithDetails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58310c-bf23-4ecf-af22-428b26215659" elementFormDefault="qualified">
    <xsd:import namespace="http://schemas.microsoft.com/office/2006/documentManagement/types"/>
    <xsd:import namespace="http://schemas.microsoft.com/office/infopath/2007/PartnerControls"/>
    <xsd:element name="_dlc_DocId" ma:index="2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3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4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DBA785-5E76-41C5-AEE5-D9C039111B31" elementFormDefault="qualified">
    <xsd:import namespace="http://schemas.microsoft.com/office/2006/documentManagement/types"/>
    <xsd:import namespace="http://schemas.microsoft.com/office/infopath/2007/PartnerControls"/>
    <xsd:element name="Status" ma:index="5" nillable="true" ma:displayName="Status" ma:default="Draft" ma:format="Dropdown" ma:internalName="Status">
      <xsd:simpleType>
        <xsd:restriction base="dms:Choice">
          <xsd:enumeration value="Draft"/>
          <xsd:enumeration value="Master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5dba785-5e76-41c5-aee5-d9c039111b3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4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5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5f58310c-bf23-4ecf-af22-428b26215659">ATID-2065621437-84</_dlc_DocId>
    <_dlc_DocIdUrl xmlns="5f58310c-bf23-4ecf-af22-428b26215659">
      <Url>https://agilethought.sharepoint.com/internal/marketing/_layouts/15/DocIdRedir.aspx?ID=ATID-2065621437-84</Url>
      <Description>ATID-2065621437-84</Description>
    </_dlc_DocIdUrl>
    <SharedWithUsers xmlns="5f58310c-bf23-4ecf-af22-428b26215659">
      <UserInfo>
        <DisplayName>Chad Nielubowicz</DisplayName>
        <AccountId>63</AccountId>
        <AccountType/>
      </UserInfo>
      <UserInfo>
        <DisplayName>Jessica Diehl</DisplayName>
        <AccountId>333</AccountId>
        <AccountType/>
      </UserInfo>
    </SharedWithUsers>
    <Status xmlns="B5DBA785-5E76-41C5-AEE5-D9C039111B31">Draft</Status>
  </documentManagement>
</p:properti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AFA5DD17-2F8A-4132-A4DC-756A602008E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AFD9FC9-F888-4097-B545-BF30A9B4F0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f58310c-bf23-4ecf-af22-428b26215659"/>
    <ds:schemaRef ds:uri="B5DBA785-5E76-41C5-AEE5-D9C039111B31"/>
    <ds:schemaRef ds:uri="b5dba785-5e76-41c5-aee5-d9c039111b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2B507E9-B6FB-46E3-A22F-87B4506308A4}">
  <ds:schemaRefs>
    <ds:schemaRef ds:uri="B5DBA785-5E76-41C5-AEE5-D9C039111B31"/>
    <ds:schemaRef ds:uri="http://schemas.microsoft.com/office/2006/metadata/properties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5f58310c-bf23-4ecf-af22-428b26215659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2F59E69A-4020-43D9-9625-414E3C8EECA0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711</TotalTime>
  <Words>780</Words>
  <Application>Microsoft Macintosh PowerPoint</Application>
  <PresentationFormat>Widescreen</PresentationFormat>
  <Paragraphs>141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Consolas</vt:lpstr>
      <vt:lpstr>MS Shell Dlg 2</vt:lpstr>
      <vt:lpstr>Segoe UI Light</vt:lpstr>
      <vt:lpstr>Wingdings 3</vt:lpstr>
      <vt:lpstr>Office Theme</vt:lpstr>
      <vt:lpstr>Going Native with react-native  react-native from the perspective of a .Net Developer </vt:lpstr>
      <vt:lpstr>Who Am I?</vt:lpstr>
      <vt:lpstr>Who is AgileThought</vt:lpstr>
      <vt:lpstr>What is react-native</vt:lpstr>
      <vt:lpstr>PowerPoint Presentation</vt:lpstr>
      <vt:lpstr>Platform Considerations</vt:lpstr>
      <vt:lpstr>Design Considerations</vt:lpstr>
      <vt:lpstr>app.config</vt:lpstr>
      <vt:lpstr>PowerPoint Presentation</vt:lpstr>
      <vt:lpstr>Packages</vt:lpstr>
      <vt:lpstr>Package Hell</vt:lpstr>
      <vt:lpstr>PowerPoint Presentation</vt:lpstr>
      <vt:lpstr>Building for iOS</vt:lpstr>
      <vt:lpstr>Building for Android</vt:lpstr>
      <vt:lpstr>Building for Windows</vt:lpstr>
      <vt:lpstr>Be comfortable with other IDEs</vt:lpstr>
      <vt:lpstr>Simulators vs Emulators</vt:lpstr>
      <vt:lpstr>PowerPoint Presentation</vt:lpstr>
      <vt:lpstr>Lifecycle Methods</vt:lpstr>
      <vt:lpstr>Lifecycle Methods</vt:lpstr>
      <vt:lpstr>Async / Promises</vt:lpstr>
      <vt:lpstr>Web API calls</vt:lpstr>
      <vt:lpstr>Choosing a database</vt:lpstr>
      <vt:lpstr>Interacting with a database</vt:lpstr>
      <vt:lpstr>redux </vt:lpstr>
      <vt:lpstr>Global state management</vt:lpstr>
      <vt:lpstr>PowerPoint Presentation</vt:lpstr>
      <vt:lpstr>A couple of Gotcha’s </vt:lpstr>
      <vt:lpstr>Make life easy</vt:lpstr>
      <vt:lpstr>PowerPoint Presentation</vt:lpstr>
      <vt:lpstr>https://github.com/danielDevelops/faceTheWeather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Martin</dc:creator>
  <cp:lastModifiedBy>Daniel Martin</cp:lastModifiedBy>
  <cp:revision>25</cp:revision>
  <dcterms:created xsi:type="dcterms:W3CDTF">2019-03-27T01:10:39Z</dcterms:created>
  <dcterms:modified xsi:type="dcterms:W3CDTF">2019-03-30T11:11:39Z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0x010100F7F3221B7C9DCC408A1F942D44224B2A</vt:lpwstr>
  </property>
  <property fmtid="{D5CDD505-2E9C-101B-9397-08002B2CF9AE}" pid="3" name="_dlc_DocIdItemGuid">
    <vt:lpwstr>7965e19b-755b-4114-8da5-6908e5811736</vt:lpwstr>
  </property>
</Properties>
</file>

<file path=docProps/thumbnail.jpeg>
</file>